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5113000" cy="21374100"/>
  <p:notesSz cx="6858000" cy="9144000"/>
  <p:embeddedFontLst>
    <p:embeddedFont>
      <p:font typeface="Canva Sans Bold"/>
      <p:regular r:id="rId6"/>
    </p:embeddedFont>
    <p:embeddedFont>
      <p:font typeface="DM Sans" pitchFamily="2" charset="0"/>
      <p:regular r:id="rId7"/>
      <p:bold r:id="rId8"/>
      <p:italic r:id="rId9"/>
      <p:boldItalic r:id="rId10"/>
    </p:embeddedFont>
    <p:embeddedFont>
      <p:font typeface="DM Sans Bold" pitchFamily="2" charset="0"/>
      <p:regular r:id="rId11"/>
      <p:bold r:id="rId12"/>
    </p:embeddedFont>
    <p:embeddedFont>
      <p:font typeface="Heading Now 31-38 Bold"/>
      <p:regular r:id="rId13"/>
    </p:embeddedFont>
    <p:embeddedFont>
      <p:font typeface="Oswald" panose="00000500000000000000" pitchFamily="2" charset="0"/>
      <p:regular r:id="rId14"/>
      <p:bold r:id="rId15"/>
    </p:embeddedFont>
    <p:embeddedFont>
      <p:font typeface="Red Hat Display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00" y="-2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hyperlink" Target="https://www.nhs.uk/nhs-app/nhs-app-help-and-support/getting-started-with-the-nhs-ap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120000" cy="2351056"/>
            <a:chOff x="0" y="0"/>
            <a:chExt cx="2709333" cy="421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421283"/>
            </a:xfrm>
            <a:custGeom>
              <a:avLst/>
              <a:gdLst/>
              <a:ahLst/>
              <a:cxnLst/>
              <a:rect l="l" t="t" r="r" b="b"/>
              <a:pathLst>
                <a:path w="2709333" h="421283">
                  <a:moveTo>
                    <a:pt x="0" y="0"/>
                  </a:moveTo>
                  <a:lnTo>
                    <a:pt x="2709333" y="0"/>
                  </a:lnTo>
                  <a:lnTo>
                    <a:pt x="2709333" y="421283"/>
                  </a:lnTo>
                  <a:lnTo>
                    <a:pt x="0" y="421283"/>
                  </a:ln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9333" cy="468908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95077" y="3122581"/>
            <a:ext cx="7274964" cy="31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Name the organization that supports your research.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97124" y="3173232"/>
            <a:ext cx="4469882" cy="3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We're Doing in 2025/26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12867" y="7210852"/>
            <a:ext cx="4469882" cy="3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Care Navigation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95966" y="2443374"/>
            <a:ext cx="4346440" cy="1835368"/>
            <a:chOff x="0" y="0"/>
            <a:chExt cx="1310796" cy="3836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0796" cy="383632"/>
            </a:xfrm>
            <a:custGeom>
              <a:avLst/>
              <a:gdLst/>
              <a:ahLst/>
              <a:cxnLst/>
              <a:rect l="l" t="t" r="r" b="b"/>
              <a:pathLst>
                <a:path w="1310796" h="383632">
                  <a:moveTo>
                    <a:pt x="67686" y="0"/>
                  </a:moveTo>
                  <a:lnTo>
                    <a:pt x="1243110" y="0"/>
                  </a:lnTo>
                  <a:cubicBezTo>
                    <a:pt x="1280492" y="0"/>
                    <a:pt x="1310796" y="30304"/>
                    <a:pt x="1310796" y="67686"/>
                  </a:cubicBezTo>
                  <a:lnTo>
                    <a:pt x="1310796" y="315946"/>
                  </a:lnTo>
                  <a:cubicBezTo>
                    <a:pt x="1310796" y="353328"/>
                    <a:pt x="1280492" y="383632"/>
                    <a:pt x="1243110" y="383632"/>
                  </a:cubicBezTo>
                  <a:lnTo>
                    <a:pt x="67686" y="383632"/>
                  </a:lnTo>
                  <a:cubicBezTo>
                    <a:pt x="30304" y="383632"/>
                    <a:pt x="0" y="353328"/>
                    <a:pt x="0" y="315946"/>
                  </a:cubicBezTo>
                  <a:lnTo>
                    <a:pt x="0" y="67686"/>
                  </a:lnTo>
                  <a:cubicBezTo>
                    <a:pt x="0" y="30304"/>
                    <a:pt x="30304" y="0"/>
                    <a:pt x="67686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310796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5967" y="2834743"/>
            <a:ext cx="8457929" cy="2623671"/>
            <a:chOff x="0" y="0"/>
            <a:chExt cx="2508703" cy="5086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08703" cy="508674"/>
            </a:xfrm>
            <a:custGeom>
              <a:avLst/>
              <a:gdLst/>
              <a:ahLst/>
              <a:cxnLst/>
              <a:rect l="l" t="t" r="r" b="b"/>
              <a:pathLst>
                <a:path w="2508703" h="508674">
                  <a:moveTo>
                    <a:pt x="33505" y="0"/>
                  </a:moveTo>
                  <a:lnTo>
                    <a:pt x="2475198" y="0"/>
                  </a:lnTo>
                  <a:cubicBezTo>
                    <a:pt x="2484084" y="0"/>
                    <a:pt x="2492606" y="3530"/>
                    <a:pt x="2498890" y="9813"/>
                  </a:cubicBezTo>
                  <a:cubicBezTo>
                    <a:pt x="2505173" y="16097"/>
                    <a:pt x="2508703" y="24619"/>
                    <a:pt x="2508703" y="33505"/>
                  </a:cubicBezTo>
                  <a:lnTo>
                    <a:pt x="2508703" y="475169"/>
                  </a:lnTo>
                  <a:cubicBezTo>
                    <a:pt x="2508703" y="493673"/>
                    <a:pt x="2493702" y="508674"/>
                    <a:pt x="2475198" y="508674"/>
                  </a:cubicBezTo>
                  <a:lnTo>
                    <a:pt x="33505" y="508674"/>
                  </a:lnTo>
                  <a:cubicBezTo>
                    <a:pt x="24619" y="508674"/>
                    <a:pt x="16097" y="505144"/>
                    <a:pt x="9813" y="498861"/>
                  </a:cubicBezTo>
                  <a:cubicBezTo>
                    <a:pt x="3530" y="492577"/>
                    <a:pt x="0" y="484055"/>
                    <a:pt x="0" y="475169"/>
                  </a:cubicBezTo>
                  <a:lnTo>
                    <a:pt x="0" y="33505"/>
                  </a:lnTo>
                  <a:cubicBezTo>
                    <a:pt x="0" y="24619"/>
                    <a:pt x="3530" y="16097"/>
                    <a:pt x="9813" y="9813"/>
                  </a:cubicBezTo>
                  <a:cubicBezTo>
                    <a:pt x="16097" y="3530"/>
                    <a:pt x="24619" y="0"/>
                    <a:pt x="33505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508703" cy="575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328829" y="4910595"/>
            <a:ext cx="4469882" cy="3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We're Doing in 2025/26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141442" y="2462182"/>
            <a:ext cx="5180611" cy="1686656"/>
            <a:chOff x="0" y="0"/>
            <a:chExt cx="1562365" cy="3836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62365" cy="383632"/>
            </a:xfrm>
            <a:custGeom>
              <a:avLst/>
              <a:gdLst/>
              <a:ahLst/>
              <a:cxnLst/>
              <a:rect l="l" t="t" r="r" b="b"/>
              <a:pathLst>
                <a:path w="1562365" h="383632">
                  <a:moveTo>
                    <a:pt x="56787" y="0"/>
                  </a:moveTo>
                  <a:lnTo>
                    <a:pt x="1505577" y="0"/>
                  </a:lnTo>
                  <a:cubicBezTo>
                    <a:pt x="1520638" y="0"/>
                    <a:pt x="1535082" y="5983"/>
                    <a:pt x="1545732" y="16633"/>
                  </a:cubicBezTo>
                  <a:cubicBezTo>
                    <a:pt x="1556382" y="27282"/>
                    <a:pt x="1562365" y="41726"/>
                    <a:pt x="1562365" y="56787"/>
                  </a:cubicBezTo>
                  <a:lnTo>
                    <a:pt x="1562365" y="326845"/>
                  </a:lnTo>
                  <a:cubicBezTo>
                    <a:pt x="1562365" y="358208"/>
                    <a:pt x="1536940" y="383632"/>
                    <a:pt x="1505577" y="383632"/>
                  </a:cubicBezTo>
                  <a:lnTo>
                    <a:pt x="56787" y="383632"/>
                  </a:lnTo>
                  <a:cubicBezTo>
                    <a:pt x="25425" y="383632"/>
                    <a:pt x="0" y="358208"/>
                    <a:pt x="0" y="326845"/>
                  </a:cubicBezTo>
                  <a:lnTo>
                    <a:pt x="0" y="56787"/>
                  </a:lnTo>
                  <a:cubicBezTo>
                    <a:pt x="0" y="25425"/>
                    <a:pt x="25425" y="0"/>
                    <a:pt x="56787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1562365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59481" y="2857117"/>
            <a:ext cx="6115296" cy="2606397"/>
            <a:chOff x="0" y="0"/>
            <a:chExt cx="1727476" cy="5012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27476" cy="501210"/>
            </a:xfrm>
            <a:custGeom>
              <a:avLst/>
              <a:gdLst/>
              <a:ahLst/>
              <a:cxnLst/>
              <a:rect l="l" t="t" r="r" b="b"/>
              <a:pathLst>
                <a:path w="1727476" h="501210">
                  <a:moveTo>
                    <a:pt x="48656" y="0"/>
                  </a:moveTo>
                  <a:lnTo>
                    <a:pt x="1678820" y="0"/>
                  </a:lnTo>
                  <a:cubicBezTo>
                    <a:pt x="1705692" y="0"/>
                    <a:pt x="1727476" y="21784"/>
                    <a:pt x="1727476" y="48656"/>
                  </a:cubicBezTo>
                  <a:lnTo>
                    <a:pt x="1727476" y="452554"/>
                  </a:lnTo>
                  <a:cubicBezTo>
                    <a:pt x="1727476" y="465458"/>
                    <a:pt x="1722350" y="477834"/>
                    <a:pt x="1713225" y="486959"/>
                  </a:cubicBezTo>
                  <a:cubicBezTo>
                    <a:pt x="1704100" y="496084"/>
                    <a:pt x="1691724" y="501210"/>
                    <a:pt x="1678820" y="501210"/>
                  </a:cubicBezTo>
                  <a:lnTo>
                    <a:pt x="48656" y="501210"/>
                  </a:lnTo>
                  <a:cubicBezTo>
                    <a:pt x="35752" y="501210"/>
                    <a:pt x="23376" y="496084"/>
                    <a:pt x="14251" y="486959"/>
                  </a:cubicBezTo>
                  <a:cubicBezTo>
                    <a:pt x="5126" y="477834"/>
                    <a:pt x="0" y="465458"/>
                    <a:pt x="0" y="452554"/>
                  </a:cubicBezTo>
                  <a:lnTo>
                    <a:pt x="0" y="48656"/>
                  </a:lnTo>
                  <a:cubicBezTo>
                    <a:pt x="0" y="35752"/>
                    <a:pt x="5126" y="23376"/>
                    <a:pt x="14251" y="14251"/>
                  </a:cubicBezTo>
                  <a:cubicBezTo>
                    <a:pt x="23376" y="5126"/>
                    <a:pt x="35752" y="0"/>
                    <a:pt x="48656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1727476" cy="56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66592" y="6345218"/>
            <a:ext cx="7264034" cy="2829559"/>
            <a:chOff x="0" y="0"/>
            <a:chExt cx="1301633" cy="50702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01633" cy="507025"/>
            </a:xfrm>
            <a:custGeom>
              <a:avLst/>
              <a:gdLst/>
              <a:ahLst/>
              <a:cxnLst/>
              <a:rect l="l" t="t" r="r" b="b"/>
              <a:pathLst>
                <a:path w="1301633" h="507025">
                  <a:moveTo>
                    <a:pt x="0" y="0"/>
                  </a:moveTo>
                  <a:lnTo>
                    <a:pt x="1301633" y="0"/>
                  </a:lnTo>
                  <a:lnTo>
                    <a:pt x="1301633" y="507025"/>
                  </a:lnTo>
                  <a:lnTo>
                    <a:pt x="0" y="507025"/>
                  </a:lnTo>
                  <a:close/>
                </a:path>
              </a:pathLst>
            </a:custGeom>
            <a:solidFill>
              <a:srgbClr val="00468A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301633" cy="554650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4937986" y="6701896"/>
            <a:ext cx="2521360" cy="2218797"/>
          </a:xfrm>
          <a:custGeom>
            <a:avLst/>
            <a:gdLst/>
            <a:ahLst/>
            <a:cxnLst/>
            <a:rect l="l" t="t" r="r" b="b"/>
            <a:pathLst>
              <a:path w="2521360" h="2218797">
                <a:moveTo>
                  <a:pt x="0" y="0"/>
                </a:moveTo>
                <a:lnTo>
                  <a:pt x="2521360" y="0"/>
                </a:lnTo>
                <a:lnTo>
                  <a:pt x="2521360" y="2218797"/>
                </a:lnTo>
                <a:lnTo>
                  <a:pt x="0" y="2218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4" name="Group 34"/>
          <p:cNvGrpSpPr/>
          <p:nvPr/>
        </p:nvGrpSpPr>
        <p:grpSpPr>
          <a:xfrm>
            <a:off x="295966" y="5573133"/>
            <a:ext cx="7264034" cy="679767"/>
            <a:chOff x="0" y="0"/>
            <a:chExt cx="1301633" cy="1218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01633" cy="121807"/>
            </a:xfrm>
            <a:custGeom>
              <a:avLst/>
              <a:gdLst/>
              <a:ahLst/>
              <a:cxnLst/>
              <a:rect l="l" t="t" r="r" b="b"/>
              <a:pathLst>
                <a:path w="1301633" h="121807">
                  <a:moveTo>
                    <a:pt x="0" y="0"/>
                  </a:moveTo>
                  <a:lnTo>
                    <a:pt x="1301633" y="0"/>
                  </a:lnTo>
                  <a:lnTo>
                    <a:pt x="1301633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A1538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301633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629254" y="6357675"/>
            <a:ext cx="7197001" cy="2820034"/>
            <a:chOff x="0" y="0"/>
            <a:chExt cx="1289621" cy="50531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89621" cy="505318"/>
            </a:xfrm>
            <a:custGeom>
              <a:avLst/>
              <a:gdLst/>
              <a:ahLst/>
              <a:cxnLst/>
              <a:rect l="l" t="t" r="r" b="b"/>
              <a:pathLst>
                <a:path w="1289621" h="505318">
                  <a:moveTo>
                    <a:pt x="0" y="0"/>
                  </a:moveTo>
                  <a:lnTo>
                    <a:pt x="1289621" y="0"/>
                  </a:lnTo>
                  <a:lnTo>
                    <a:pt x="1289621" y="505318"/>
                  </a:lnTo>
                  <a:lnTo>
                    <a:pt x="0" y="505318"/>
                  </a:lnTo>
                  <a:close/>
                </a:path>
              </a:pathLst>
            </a:custGeom>
            <a:solidFill>
              <a:srgbClr val="006747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1289621" cy="552943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0" name="Freeform 40"/>
          <p:cNvSpPr/>
          <p:nvPr/>
        </p:nvSpPr>
        <p:spPr>
          <a:xfrm>
            <a:off x="12462992" y="6996998"/>
            <a:ext cx="2277321" cy="2166301"/>
          </a:xfrm>
          <a:custGeom>
            <a:avLst/>
            <a:gdLst/>
            <a:ahLst/>
            <a:cxnLst/>
            <a:rect l="l" t="t" r="r" b="b"/>
            <a:pathLst>
              <a:path w="2277321" h="2166301">
                <a:moveTo>
                  <a:pt x="0" y="0"/>
                </a:moveTo>
                <a:lnTo>
                  <a:pt x="2277321" y="0"/>
                </a:lnTo>
                <a:lnTo>
                  <a:pt x="2277321" y="2166301"/>
                </a:lnTo>
                <a:lnTo>
                  <a:pt x="0" y="2166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44" name="Group 44"/>
          <p:cNvGrpSpPr/>
          <p:nvPr/>
        </p:nvGrpSpPr>
        <p:grpSpPr>
          <a:xfrm>
            <a:off x="315866" y="10125255"/>
            <a:ext cx="7197001" cy="4141441"/>
            <a:chOff x="0" y="0"/>
            <a:chExt cx="1289621" cy="59842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89621" cy="598425"/>
            </a:xfrm>
            <a:custGeom>
              <a:avLst/>
              <a:gdLst/>
              <a:ahLst/>
              <a:cxnLst/>
              <a:rect l="l" t="t" r="r" b="b"/>
              <a:pathLst>
                <a:path w="1289621" h="598425">
                  <a:moveTo>
                    <a:pt x="0" y="0"/>
                  </a:moveTo>
                  <a:lnTo>
                    <a:pt x="1289621" y="0"/>
                  </a:lnTo>
                  <a:lnTo>
                    <a:pt x="1289621" y="598425"/>
                  </a:lnTo>
                  <a:lnTo>
                    <a:pt x="0" y="598425"/>
                  </a:lnTo>
                  <a:close/>
                </a:path>
              </a:pathLst>
            </a:custGeom>
            <a:solidFill>
              <a:srgbClr val="AE2573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289621" cy="646050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629254" y="5573133"/>
            <a:ext cx="7231073" cy="679767"/>
            <a:chOff x="0" y="0"/>
            <a:chExt cx="1295727" cy="1218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95727" cy="121807"/>
            </a:xfrm>
            <a:custGeom>
              <a:avLst/>
              <a:gdLst/>
              <a:ahLst/>
              <a:cxnLst/>
              <a:rect l="l" t="t" r="r" b="b"/>
              <a:pathLst>
                <a:path w="1295727" h="121807">
                  <a:moveTo>
                    <a:pt x="0" y="0"/>
                  </a:moveTo>
                  <a:lnTo>
                    <a:pt x="1295727" y="0"/>
                  </a:lnTo>
                  <a:lnTo>
                    <a:pt x="1295727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6747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1295727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262913" y="15231136"/>
            <a:ext cx="3769417" cy="783977"/>
            <a:chOff x="0" y="0"/>
            <a:chExt cx="1136778" cy="3836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36778" cy="383632"/>
            </a:xfrm>
            <a:custGeom>
              <a:avLst/>
              <a:gdLst/>
              <a:ahLst/>
              <a:cxnLst/>
              <a:rect l="l" t="t" r="r" b="b"/>
              <a:pathLst>
                <a:path w="1136778" h="383632">
                  <a:moveTo>
                    <a:pt x="78047" y="0"/>
                  </a:moveTo>
                  <a:lnTo>
                    <a:pt x="1058730" y="0"/>
                  </a:lnTo>
                  <a:cubicBezTo>
                    <a:pt x="1079430" y="0"/>
                    <a:pt x="1099281" y="8223"/>
                    <a:pt x="1113918" y="22860"/>
                  </a:cubicBezTo>
                  <a:cubicBezTo>
                    <a:pt x="1128555" y="37496"/>
                    <a:pt x="1136778" y="57348"/>
                    <a:pt x="1136778" y="78047"/>
                  </a:cubicBezTo>
                  <a:lnTo>
                    <a:pt x="1136778" y="305585"/>
                  </a:lnTo>
                  <a:cubicBezTo>
                    <a:pt x="1136778" y="326284"/>
                    <a:pt x="1128555" y="346136"/>
                    <a:pt x="1113918" y="360773"/>
                  </a:cubicBezTo>
                  <a:cubicBezTo>
                    <a:pt x="1099281" y="375410"/>
                    <a:pt x="1079430" y="383632"/>
                    <a:pt x="1058730" y="383632"/>
                  </a:cubicBezTo>
                  <a:lnTo>
                    <a:pt x="78047" y="383632"/>
                  </a:lnTo>
                  <a:cubicBezTo>
                    <a:pt x="57348" y="383632"/>
                    <a:pt x="37496" y="375410"/>
                    <a:pt x="22860" y="360773"/>
                  </a:cubicBezTo>
                  <a:cubicBezTo>
                    <a:pt x="8223" y="346136"/>
                    <a:pt x="0" y="326284"/>
                    <a:pt x="0" y="305585"/>
                  </a:cubicBezTo>
                  <a:lnTo>
                    <a:pt x="0" y="78047"/>
                  </a:lnTo>
                  <a:cubicBezTo>
                    <a:pt x="0" y="57348"/>
                    <a:pt x="8223" y="37496"/>
                    <a:pt x="22860" y="22860"/>
                  </a:cubicBezTo>
                  <a:cubicBezTo>
                    <a:pt x="37496" y="8223"/>
                    <a:pt x="57348" y="0"/>
                    <a:pt x="78047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66675"/>
              <a:ext cx="1136778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219013" y="15784125"/>
            <a:ext cx="7293854" cy="1402620"/>
            <a:chOff x="0" y="0"/>
            <a:chExt cx="2078384" cy="42300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078384" cy="423001"/>
            </a:xfrm>
            <a:custGeom>
              <a:avLst/>
              <a:gdLst/>
              <a:ahLst/>
              <a:cxnLst/>
              <a:rect l="l" t="t" r="r" b="b"/>
              <a:pathLst>
                <a:path w="2078384" h="423001">
                  <a:moveTo>
                    <a:pt x="40441" y="0"/>
                  </a:moveTo>
                  <a:lnTo>
                    <a:pt x="2037942" y="0"/>
                  </a:lnTo>
                  <a:cubicBezTo>
                    <a:pt x="2060278" y="0"/>
                    <a:pt x="2078384" y="18106"/>
                    <a:pt x="2078384" y="40441"/>
                  </a:cubicBezTo>
                  <a:lnTo>
                    <a:pt x="2078384" y="382560"/>
                  </a:lnTo>
                  <a:cubicBezTo>
                    <a:pt x="2078384" y="393285"/>
                    <a:pt x="2074123" y="403572"/>
                    <a:pt x="2066539" y="411156"/>
                  </a:cubicBezTo>
                  <a:cubicBezTo>
                    <a:pt x="2058955" y="418740"/>
                    <a:pt x="2048668" y="423001"/>
                    <a:pt x="2037942" y="423001"/>
                  </a:cubicBezTo>
                  <a:lnTo>
                    <a:pt x="40441" y="423001"/>
                  </a:lnTo>
                  <a:cubicBezTo>
                    <a:pt x="29716" y="423001"/>
                    <a:pt x="19429" y="418740"/>
                    <a:pt x="11845" y="411156"/>
                  </a:cubicBezTo>
                  <a:cubicBezTo>
                    <a:pt x="4261" y="403572"/>
                    <a:pt x="0" y="393285"/>
                    <a:pt x="0" y="382560"/>
                  </a:cubicBezTo>
                  <a:lnTo>
                    <a:pt x="0" y="40441"/>
                  </a:lnTo>
                  <a:cubicBezTo>
                    <a:pt x="0" y="29716"/>
                    <a:pt x="4261" y="19429"/>
                    <a:pt x="11845" y="11845"/>
                  </a:cubicBezTo>
                  <a:cubicBezTo>
                    <a:pt x="19429" y="4261"/>
                    <a:pt x="29716" y="0"/>
                    <a:pt x="40441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66675"/>
              <a:ext cx="2078384" cy="489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95095" y="17254503"/>
            <a:ext cx="4159277" cy="1272078"/>
            <a:chOff x="0" y="0"/>
            <a:chExt cx="1254351" cy="38363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54351" cy="383632"/>
            </a:xfrm>
            <a:custGeom>
              <a:avLst/>
              <a:gdLst/>
              <a:ahLst/>
              <a:cxnLst/>
              <a:rect l="l" t="t" r="r" b="b"/>
              <a:pathLst>
                <a:path w="1254351" h="383632">
                  <a:moveTo>
                    <a:pt x="70732" y="0"/>
                  </a:moveTo>
                  <a:lnTo>
                    <a:pt x="1183620" y="0"/>
                  </a:lnTo>
                  <a:cubicBezTo>
                    <a:pt x="1202379" y="0"/>
                    <a:pt x="1220370" y="7452"/>
                    <a:pt x="1233634" y="20717"/>
                  </a:cubicBezTo>
                  <a:cubicBezTo>
                    <a:pt x="1246899" y="33982"/>
                    <a:pt x="1254351" y="51973"/>
                    <a:pt x="1254351" y="70732"/>
                  </a:cubicBezTo>
                  <a:lnTo>
                    <a:pt x="1254351" y="312901"/>
                  </a:lnTo>
                  <a:cubicBezTo>
                    <a:pt x="1254351" y="331660"/>
                    <a:pt x="1246899" y="349651"/>
                    <a:pt x="1233634" y="362916"/>
                  </a:cubicBezTo>
                  <a:cubicBezTo>
                    <a:pt x="1220370" y="376180"/>
                    <a:pt x="1202379" y="383632"/>
                    <a:pt x="1183620" y="383632"/>
                  </a:cubicBezTo>
                  <a:lnTo>
                    <a:pt x="70732" y="383632"/>
                  </a:lnTo>
                  <a:cubicBezTo>
                    <a:pt x="51973" y="383632"/>
                    <a:pt x="33982" y="376180"/>
                    <a:pt x="20717" y="362916"/>
                  </a:cubicBezTo>
                  <a:cubicBezTo>
                    <a:pt x="7452" y="349651"/>
                    <a:pt x="0" y="331660"/>
                    <a:pt x="0" y="312901"/>
                  </a:cubicBezTo>
                  <a:lnTo>
                    <a:pt x="0" y="70732"/>
                  </a:lnTo>
                  <a:cubicBezTo>
                    <a:pt x="0" y="51973"/>
                    <a:pt x="7452" y="33982"/>
                    <a:pt x="20717" y="20717"/>
                  </a:cubicBezTo>
                  <a:cubicBezTo>
                    <a:pt x="33982" y="7452"/>
                    <a:pt x="51973" y="0"/>
                    <a:pt x="70732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66675"/>
              <a:ext cx="1254351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87231" y="17763295"/>
            <a:ext cx="7381700" cy="1444909"/>
            <a:chOff x="0" y="0"/>
            <a:chExt cx="2066922" cy="37846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066922" cy="378468"/>
            </a:xfrm>
            <a:custGeom>
              <a:avLst/>
              <a:gdLst/>
              <a:ahLst/>
              <a:cxnLst/>
              <a:rect l="l" t="t" r="r" b="b"/>
              <a:pathLst>
                <a:path w="2066922" h="378468">
                  <a:moveTo>
                    <a:pt x="40666" y="0"/>
                  </a:moveTo>
                  <a:lnTo>
                    <a:pt x="2026256" y="0"/>
                  </a:lnTo>
                  <a:cubicBezTo>
                    <a:pt x="2048715" y="0"/>
                    <a:pt x="2066922" y="18207"/>
                    <a:pt x="2066922" y="40666"/>
                  </a:cubicBezTo>
                  <a:lnTo>
                    <a:pt x="2066922" y="337802"/>
                  </a:lnTo>
                  <a:cubicBezTo>
                    <a:pt x="2066922" y="360261"/>
                    <a:pt x="2048715" y="378468"/>
                    <a:pt x="2026256" y="378468"/>
                  </a:cubicBezTo>
                  <a:lnTo>
                    <a:pt x="40666" y="378468"/>
                  </a:lnTo>
                  <a:cubicBezTo>
                    <a:pt x="29881" y="378468"/>
                    <a:pt x="19537" y="374183"/>
                    <a:pt x="11911" y="366557"/>
                  </a:cubicBezTo>
                  <a:cubicBezTo>
                    <a:pt x="4284" y="358931"/>
                    <a:pt x="0" y="348587"/>
                    <a:pt x="0" y="337802"/>
                  </a:cubicBezTo>
                  <a:lnTo>
                    <a:pt x="0" y="40666"/>
                  </a:lnTo>
                  <a:cubicBezTo>
                    <a:pt x="0" y="18207"/>
                    <a:pt x="18207" y="0"/>
                    <a:pt x="40666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66675"/>
              <a:ext cx="2066922" cy="4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90437" y="14373993"/>
            <a:ext cx="14616836" cy="709882"/>
            <a:chOff x="0" y="0"/>
            <a:chExt cx="1579405" cy="383632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579405" cy="383632"/>
            </a:xfrm>
            <a:custGeom>
              <a:avLst/>
              <a:gdLst/>
              <a:ahLst/>
              <a:cxnLst/>
              <a:rect l="l" t="t" r="r" b="b"/>
              <a:pathLst>
                <a:path w="1579405" h="383632">
                  <a:moveTo>
                    <a:pt x="56175" y="0"/>
                  </a:moveTo>
                  <a:lnTo>
                    <a:pt x="1523230" y="0"/>
                  </a:lnTo>
                  <a:cubicBezTo>
                    <a:pt x="1538128" y="0"/>
                    <a:pt x="1552417" y="5918"/>
                    <a:pt x="1562951" y="16453"/>
                  </a:cubicBezTo>
                  <a:cubicBezTo>
                    <a:pt x="1573486" y="26988"/>
                    <a:pt x="1579405" y="41276"/>
                    <a:pt x="1579405" y="56175"/>
                  </a:cubicBezTo>
                  <a:lnTo>
                    <a:pt x="1579405" y="327458"/>
                  </a:lnTo>
                  <a:cubicBezTo>
                    <a:pt x="1579405" y="358482"/>
                    <a:pt x="1554254" y="383632"/>
                    <a:pt x="1523230" y="383632"/>
                  </a:cubicBezTo>
                  <a:lnTo>
                    <a:pt x="56175" y="383632"/>
                  </a:lnTo>
                  <a:cubicBezTo>
                    <a:pt x="25150" y="383632"/>
                    <a:pt x="0" y="358482"/>
                    <a:pt x="0" y="327458"/>
                  </a:cubicBezTo>
                  <a:lnTo>
                    <a:pt x="0" y="56175"/>
                  </a:lnTo>
                  <a:cubicBezTo>
                    <a:pt x="0" y="25150"/>
                    <a:pt x="25150" y="0"/>
                    <a:pt x="56175" y="0"/>
                  </a:cubicBezTo>
                  <a:close/>
                </a:path>
              </a:pathLst>
            </a:custGeom>
            <a:solidFill>
              <a:srgbClr val="003087"/>
            </a:solidFill>
            <a:ln w="23812" cap="rnd">
              <a:solidFill>
                <a:srgbClr val="202F5A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66675"/>
              <a:ext cx="1579405" cy="450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702402" y="15556565"/>
            <a:ext cx="7197001" cy="3604015"/>
            <a:chOff x="0" y="0"/>
            <a:chExt cx="2170466" cy="108689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170466" cy="1086896"/>
            </a:xfrm>
            <a:custGeom>
              <a:avLst/>
              <a:gdLst/>
              <a:ahLst/>
              <a:cxnLst/>
              <a:rect l="l" t="t" r="r" b="b"/>
              <a:pathLst>
                <a:path w="2170466" h="1086896">
                  <a:moveTo>
                    <a:pt x="38726" y="0"/>
                  </a:moveTo>
                  <a:lnTo>
                    <a:pt x="2131740" y="0"/>
                  </a:lnTo>
                  <a:cubicBezTo>
                    <a:pt x="2153128" y="0"/>
                    <a:pt x="2170466" y="17338"/>
                    <a:pt x="2170466" y="38726"/>
                  </a:cubicBezTo>
                  <a:lnTo>
                    <a:pt x="2170466" y="1048170"/>
                  </a:lnTo>
                  <a:cubicBezTo>
                    <a:pt x="2170466" y="1069558"/>
                    <a:pt x="2153128" y="1086896"/>
                    <a:pt x="2131740" y="1086896"/>
                  </a:cubicBezTo>
                  <a:lnTo>
                    <a:pt x="38726" y="1086896"/>
                  </a:lnTo>
                  <a:cubicBezTo>
                    <a:pt x="28455" y="1086896"/>
                    <a:pt x="18605" y="1082816"/>
                    <a:pt x="11343" y="1075554"/>
                  </a:cubicBezTo>
                  <a:cubicBezTo>
                    <a:pt x="4080" y="1068291"/>
                    <a:pt x="0" y="1058441"/>
                    <a:pt x="0" y="1048170"/>
                  </a:cubicBezTo>
                  <a:lnTo>
                    <a:pt x="0" y="38726"/>
                  </a:lnTo>
                  <a:cubicBezTo>
                    <a:pt x="0" y="28455"/>
                    <a:pt x="4080" y="18605"/>
                    <a:pt x="11343" y="11343"/>
                  </a:cubicBezTo>
                  <a:cubicBezTo>
                    <a:pt x="18605" y="4080"/>
                    <a:pt x="28455" y="0"/>
                    <a:pt x="38726" y="0"/>
                  </a:cubicBezTo>
                  <a:close/>
                </a:path>
              </a:pathLst>
            </a:custGeom>
            <a:solidFill>
              <a:srgbClr val="FFFFFF"/>
            </a:solidFill>
            <a:ln w="23812" cap="rnd">
              <a:solidFill>
                <a:srgbClr val="5186CD"/>
              </a:solidFill>
              <a:prstDash val="solid"/>
              <a:rou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2170466" cy="1153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1"/>
                </a:lnSpc>
              </a:pPr>
              <a:endParaRPr dirty="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635369" y="9296869"/>
            <a:ext cx="7264034" cy="679767"/>
            <a:chOff x="0" y="0"/>
            <a:chExt cx="1301633" cy="121807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01633" cy="121807"/>
            </a:xfrm>
            <a:custGeom>
              <a:avLst/>
              <a:gdLst/>
              <a:ahLst/>
              <a:cxnLst/>
              <a:rect l="l" t="t" r="r" b="b"/>
              <a:pathLst>
                <a:path w="1301633" h="121807">
                  <a:moveTo>
                    <a:pt x="0" y="0"/>
                  </a:moveTo>
                  <a:lnTo>
                    <a:pt x="1301633" y="0"/>
                  </a:lnTo>
                  <a:lnTo>
                    <a:pt x="1301633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A1538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47625"/>
              <a:ext cx="1301633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02580" y="9321664"/>
            <a:ext cx="7197001" cy="679767"/>
            <a:chOff x="0" y="0"/>
            <a:chExt cx="1289621" cy="121807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289621" cy="121807"/>
            </a:xfrm>
            <a:custGeom>
              <a:avLst/>
              <a:gdLst/>
              <a:ahLst/>
              <a:cxnLst/>
              <a:rect l="l" t="t" r="r" b="b"/>
              <a:pathLst>
                <a:path w="1289621" h="121807">
                  <a:moveTo>
                    <a:pt x="0" y="0"/>
                  </a:moveTo>
                  <a:lnTo>
                    <a:pt x="1289621" y="0"/>
                  </a:lnTo>
                  <a:lnTo>
                    <a:pt x="1289621" y="121807"/>
                  </a:lnTo>
                  <a:lnTo>
                    <a:pt x="0" y="12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8A1538"/>
              </a:solidFill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1289621" cy="169432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5" name="Freeform 75"/>
          <p:cNvSpPr/>
          <p:nvPr/>
        </p:nvSpPr>
        <p:spPr>
          <a:xfrm>
            <a:off x="5995076" y="10758368"/>
            <a:ext cx="1390565" cy="2781130"/>
          </a:xfrm>
          <a:custGeom>
            <a:avLst/>
            <a:gdLst/>
            <a:ahLst/>
            <a:cxnLst/>
            <a:rect l="l" t="t" r="r" b="b"/>
            <a:pathLst>
              <a:path w="1390565" h="2781130">
                <a:moveTo>
                  <a:pt x="0" y="0"/>
                </a:moveTo>
                <a:lnTo>
                  <a:pt x="1390565" y="0"/>
                </a:lnTo>
                <a:lnTo>
                  <a:pt x="1390565" y="2781130"/>
                </a:lnTo>
                <a:lnTo>
                  <a:pt x="0" y="278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76" name="Group 76"/>
          <p:cNvGrpSpPr/>
          <p:nvPr/>
        </p:nvGrpSpPr>
        <p:grpSpPr>
          <a:xfrm>
            <a:off x="-7000" y="18505072"/>
            <a:ext cx="15120000" cy="2684190"/>
            <a:chOff x="0" y="-47625"/>
            <a:chExt cx="2709333" cy="480977"/>
          </a:xfrm>
        </p:grpSpPr>
        <p:sp>
          <p:nvSpPr>
            <p:cNvPr id="77" name="Freeform 77"/>
            <p:cNvSpPr/>
            <p:nvPr/>
          </p:nvSpPr>
          <p:spPr>
            <a:xfrm>
              <a:off x="0" y="93824"/>
              <a:ext cx="2709333" cy="339528"/>
            </a:xfrm>
            <a:custGeom>
              <a:avLst/>
              <a:gdLst/>
              <a:ahLst/>
              <a:cxnLst/>
              <a:rect l="l" t="t" r="r" b="b"/>
              <a:pathLst>
                <a:path w="2709333" h="433352">
                  <a:moveTo>
                    <a:pt x="0" y="0"/>
                  </a:moveTo>
                  <a:lnTo>
                    <a:pt x="2709333" y="0"/>
                  </a:lnTo>
                  <a:lnTo>
                    <a:pt x="2709333" y="433352"/>
                  </a:lnTo>
                  <a:lnTo>
                    <a:pt x="0" y="433352"/>
                  </a:ln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47625"/>
              <a:ext cx="2709333" cy="48097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9" name="Freeform 79"/>
          <p:cNvSpPr/>
          <p:nvPr/>
        </p:nvSpPr>
        <p:spPr>
          <a:xfrm>
            <a:off x="2462945" y="15282034"/>
            <a:ext cx="453434" cy="453434"/>
          </a:xfrm>
          <a:custGeom>
            <a:avLst/>
            <a:gdLst/>
            <a:ahLst/>
            <a:cxnLst/>
            <a:rect l="l" t="t" r="r" b="b"/>
            <a:pathLst>
              <a:path w="453434" h="453434">
                <a:moveTo>
                  <a:pt x="0" y="0"/>
                </a:moveTo>
                <a:lnTo>
                  <a:pt x="453435" y="0"/>
                </a:lnTo>
                <a:lnTo>
                  <a:pt x="453435" y="453434"/>
                </a:lnTo>
                <a:lnTo>
                  <a:pt x="0" y="453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0" name="TextBox 80"/>
          <p:cNvSpPr txBox="1"/>
          <p:nvPr/>
        </p:nvSpPr>
        <p:spPr>
          <a:xfrm>
            <a:off x="418025" y="17294428"/>
            <a:ext cx="3136491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For 2025/26, we will: </a:t>
            </a:r>
          </a:p>
        </p:txBody>
      </p:sp>
      <p:sp>
        <p:nvSpPr>
          <p:cNvPr id="81" name="Freeform 81"/>
          <p:cNvSpPr/>
          <p:nvPr/>
        </p:nvSpPr>
        <p:spPr>
          <a:xfrm flipH="1">
            <a:off x="3634905" y="17252211"/>
            <a:ext cx="453434" cy="453434"/>
          </a:xfrm>
          <a:custGeom>
            <a:avLst/>
            <a:gdLst/>
            <a:ahLst/>
            <a:cxnLst/>
            <a:rect l="l" t="t" r="r" b="b"/>
            <a:pathLst>
              <a:path w="453434" h="453434">
                <a:moveTo>
                  <a:pt x="453434" y="0"/>
                </a:moveTo>
                <a:lnTo>
                  <a:pt x="0" y="0"/>
                </a:lnTo>
                <a:lnTo>
                  <a:pt x="0" y="453434"/>
                </a:lnTo>
                <a:lnTo>
                  <a:pt x="453434" y="453434"/>
                </a:lnTo>
                <a:lnTo>
                  <a:pt x="4534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3" name="Freeform 83"/>
          <p:cNvSpPr/>
          <p:nvPr/>
        </p:nvSpPr>
        <p:spPr>
          <a:xfrm>
            <a:off x="10600776" y="14397027"/>
            <a:ext cx="439147" cy="505295"/>
          </a:xfrm>
          <a:custGeom>
            <a:avLst/>
            <a:gdLst/>
            <a:ahLst/>
            <a:cxnLst/>
            <a:rect l="l" t="t" r="r" b="b"/>
            <a:pathLst>
              <a:path w="439147" h="505295">
                <a:moveTo>
                  <a:pt x="0" y="0"/>
                </a:moveTo>
                <a:lnTo>
                  <a:pt x="439148" y="0"/>
                </a:lnTo>
                <a:lnTo>
                  <a:pt x="439148" y="505295"/>
                </a:lnTo>
                <a:lnTo>
                  <a:pt x="0" y="5052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5" name="Freeform 85"/>
          <p:cNvSpPr/>
          <p:nvPr/>
        </p:nvSpPr>
        <p:spPr>
          <a:xfrm>
            <a:off x="5034415" y="19562043"/>
            <a:ext cx="2496211" cy="679816"/>
          </a:xfrm>
          <a:custGeom>
            <a:avLst/>
            <a:gdLst/>
            <a:ahLst/>
            <a:cxnLst/>
            <a:rect l="l" t="t" r="r" b="b"/>
            <a:pathLst>
              <a:path w="2496211" h="679816">
                <a:moveTo>
                  <a:pt x="0" y="0"/>
                </a:moveTo>
                <a:lnTo>
                  <a:pt x="2496211" y="0"/>
                </a:lnTo>
                <a:lnTo>
                  <a:pt x="2496211" y="679817"/>
                </a:lnTo>
                <a:lnTo>
                  <a:pt x="0" y="6798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0257" t="-91224" r="-26764" b="-19075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6" name="TextBox 86"/>
          <p:cNvSpPr txBox="1"/>
          <p:nvPr/>
        </p:nvSpPr>
        <p:spPr>
          <a:xfrm>
            <a:off x="7903117" y="5686299"/>
            <a:ext cx="2697659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6747"/>
                </a:solidFill>
                <a:latin typeface="DM Sans Bold"/>
                <a:ea typeface="DM Sans Bold"/>
                <a:cs typeface="DM Sans Bold"/>
                <a:sym typeface="DM Sans Bold"/>
              </a:rPr>
              <a:t>Care Navigation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356" y="-68652"/>
            <a:ext cx="15109644" cy="126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3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Heading Now 31-38 Bold"/>
                <a:ea typeface="Heading Now 31-38 Bold"/>
                <a:cs typeface="Heading Now 31-38 Bold"/>
                <a:sym typeface="Heading Now 31-38 Bold"/>
              </a:rPr>
              <a:t>IMPROVING YOUR ACCESS TO GP SERVICES 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0356" y="1409892"/>
            <a:ext cx="15109644" cy="63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8"/>
              </a:lnSpc>
            </a:pPr>
            <a:r>
              <a:rPr lang="en-US" sz="2293" spc="27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 ARE WORKING WITH LOCAL GP PRACTICES TO MAKE IT EASIER FOR YOU TO ACCESS THE CARE YOU NEED, </a:t>
            </a:r>
          </a:p>
          <a:p>
            <a:pPr algn="ctr">
              <a:lnSpc>
                <a:spcPts val="2463"/>
              </a:lnSpc>
            </a:pPr>
            <a:r>
              <a:rPr lang="en-US" sz="2199" spc="26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WHEN YOU NEED IT - AND FROM THE RIGHT PROFESSIONAL. THIS MAY NOT ALWAYS BE A GP, BUT THE RIGHT PERSON FOR YOUR NEEDS.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03494" y="2432192"/>
            <a:ext cx="4126887" cy="39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We've Done So Far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01551" y="2839658"/>
            <a:ext cx="8492211" cy="2544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We have introduced a number of changes over the past few years to help with access including: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Employed different clinicians as part of the practice team including Clinical Pharmacists, Social Prescribers and First Contact Physiotherapist for example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Provided more appointments</a:t>
            </a:r>
            <a:endParaRPr lang="en-US" sz="1800" dirty="0">
              <a:solidFill>
                <a:srgbClr val="003087"/>
              </a:solidFill>
              <a:latin typeface="DM Sans" pitchFamily="2" charset="0"/>
              <a:ea typeface="Canva Sans"/>
              <a:cs typeface="Canva Sans"/>
              <a:sym typeface="Canva Sans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Cloud-based telephone system for better call handling 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O</a:t>
            </a:r>
            <a:r>
              <a:rPr lang="en-US" sz="1800" dirty="0">
                <a:solidFill>
                  <a:srgbClr val="003087"/>
                </a:solidFill>
                <a:latin typeface="DM Sans" pitchFamily="2" charset="0"/>
                <a:ea typeface="Canva Sans"/>
                <a:cs typeface="Canva Sans"/>
                <a:sym typeface="Canva Sans"/>
              </a:rPr>
              <a:t>nline consultations, giving you another way to contact us 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893762" y="2889788"/>
            <a:ext cx="6226238" cy="2402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Easier Contact by Phone </a:t>
            </a:r>
          </a:p>
          <a:p>
            <a:pPr marL="533400" lvl="2" indent="-193675">
              <a:lnSpc>
                <a:spcPts val="2520"/>
              </a:lnSpc>
              <a:buFont typeface="Arial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Call-back option available, no need to wait on hold </a:t>
            </a:r>
          </a:p>
          <a:p>
            <a:pPr marL="533400" lvl="2" indent="-193675">
              <a:lnSpc>
                <a:spcPts val="2900"/>
              </a:lnSpc>
              <a:buFont typeface="Arial"/>
              <a:buChar char="•"/>
            </a:pPr>
            <a:r>
              <a:rPr lang="en-GB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We are working to reduce our call queue waiting times</a:t>
            </a:r>
          </a:p>
          <a:p>
            <a:pPr marL="533400" lvl="2" indent="-193675">
              <a:lnSpc>
                <a:spcPts val="2900"/>
              </a:lnSpc>
              <a:buFont typeface="Arial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sym typeface="DM Sans"/>
              </a:rPr>
              <a:t>We are working together across practices and primary care organisations to provide additional appointments.</a:t>
            </a:r>
            <a:endParaRPr lang="en-US" sz="1700" dirty="0">
              <a:solidFill>
                <a:srgbClr val="003087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We will also be focusing on the areas highlighted in the boxes below: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337051" y="2436801"/>
            <a:ext cx="4401847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We're Doing in 2025/26 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38011" y="5686299"/>
            <a:ext cx="4469882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8A1538"/>
                </a:solidFill>
                <a:latin typeface="DM Sans Bold"/>
                <a:ea typeface="DM Sans Bold"/>
                <a:cs typeface="DM Sans Bold"/>
                <a:sym typeface="DM Sans Bold"/>
              </a:rPr>
              <a:t>Online Consultation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49274" y="6645665"/>
            <a:ext cx="4504359" cy="211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Available Monday to Friday, 8am-6.30pm (excluding bank holidays)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Clinical queries: response by end of next working day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Non-clinical queries: response within 3 working days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7841626" y="6505047"/>
            <a:ext cx="4552112" cy="255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7477" lvl="1" indent="-193738" algn="l">
              <a:lnSpc>
                <a:spcPts val="2512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team will guide you to the right support - whether by phone, in person, or online </a:t>
            </a:r>
          </a:p>
          <a:p>
            <a:pPr marL="387477" lvl="1" indent="-193738" algn="l">
              <a:lnSpc>
                <a:spcPts val="2512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may include booking an appointment with a GP, a member of our practice team, or signposting to services such as Community Pharmacy 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28761" y="10197510"/>
            <a:ext cx="6902078" cy="356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79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Sign Up for the NHS App </a:t>
            </a:r>
          </a:p>
          <a:p>
            <a:pPr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NHS App helps you to: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Help you manage your appointments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Order repeat prescriptions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View parts of your GP health record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Access trusted health information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endParaRPr lang="en-US" sz="179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1"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sym typeface="DM Sans"/>
              </a:rPr>
              <a:t>If you're aged 13 or over, speak to our reception </a:t>
            </a:r>
          </a:p>
          <a:p>
            <a:pPr marL="0" lvl="1"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sym typeface="DM Sans"/>
              </a:rPr>
              <a:t>team, join one of our digital support workshops or </a:t>
            </a:r>
          </a:p>
          <a:p>
            <a:pPr marL="0" lvl="1" algn="l">
              <a:lnSpc>
                <a:spcPts val="2799"/>
              </a:lnSpc>
            </a:pPr>
            <a:r>
              <a:rPr lang="en-US" sz="1790" dirty="0">
                <a:solidFill>
                  <a:srgbClr val="FFFFFF"/>
                </a:solidFill>
                <a:latin typeface="DM Sans"/>
                <a:sym typeface="DM Sans"/>
              </a:rPr>
              <a:t>click on the link to get started </a:t>
            </a:r>
            <a:r>
              <a:rPr lang="en-US" sz="17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GB" sz="179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to the NHS APP</a:t>
            </a:r>
            <a:endParaRPr lang="en-US" sz="1790" b="1" dirty="0">
              <a:solidFill>
                <a:schemeClr val="bg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532776" y="15254655"/>
            <a:ext cx="1796698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In 2024, we: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3838" y="15754465"/>
            <a:ext cx="7197001" cy="141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Ran a patient survey to gain your thoughts on access to GP services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Held local face-to-face engagement events and a borough wide webinar 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15866" y="17914553"/>
            <a:ext cx="7031967" cy="123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99" dirty="0">
                <a:solidFill>
                  <a:srgbClr val="003087"/>
                </a:solidFill>
                <a:latin typeface="DM Sans"/>
              </a:rPr>
              <a:t>Develop a new patient survey with your help through the Patient Participation Group (PPG)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99" dirty="0">
                <a:solidFill>
                  <a:srgbClr val="003087"/>
                </a:solidFill>
                <a:latin typeface="DM Sans"/>
              </a:rPr>
              <a:t>Share the survey widely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99" dirty="0">
                <a:solidFill>
                  <a:srgbClr val="003087"/>
                </a:solidFill>
                <a:latin typeface="DM Sans"/>
              </a:rPr>
              <a:t>Host another open engagement session – all welcome!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68965" y="14509083"/>
            <a:ext cx="14553971" cy="458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6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We Want to Hear From You!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76443" y="9425306"/>
            <a:ext cx="5753099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AE2573"/>
                </a:solidFill>
                <a:latin typeface="DM Sans Bold"/>
                <a:ea typeface="DM Sans Bold"/>
                <a:cs typeface="DM Sans Bold"/>
                <a:sym typeface="DM Sans Bold"/>
              </a:rPr>
              <a:t>Improving Your Access to GP Services 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7841626" y="16015113"/>
            <a:ext cx="4944680" cy="2587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We're committed to improving with your help. We'll continue to involve you through: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Patient Participation Group (PPG)  meetings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Feedback via our practice website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3087"/>
                </a:solidFill>
                <a:latin typeface="DM Sans"/>
                <a:ea typeface="DM Sans"/>
                <a:cs typeface="DM Sans"/>
                <a:sym typeface="DM Sans"/>
              </a:rPr>
              <a:t>Local health engagement events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02580" y="20418760"/>
            <a:ext cx="14511796" cy="52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2"/>
              </a:lnSpc>
            </a:pPr>
            <a:r>
              <a:rPr lang="en-US" sz="3094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 for helping us shape better GP services for our community. </a:t>
            </a:r>
          </a:p>
        </p:txBody>
      </p:sp>
      <p:pic>
        <p:nvPicPr>
          <p:cNvPr id="6" name="Picture 5" descr="A group of people in different poses&#10;&#10;AI-generated content may be incorrect.">
            <a:extLst>
              <a:ext uri="{FF2B5EF4-FFF2-40B4-BE49-F238E27FC236}">
                <a16:creationId xmlns:a16="http://schemas.microsoft.com/office/drawing/2014/main" id="{1A90B456-3A06-DACE-EE10-CA7482B23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6375" r="65419" b="2934"/>
          <a:stretch>
            <a:fillRect/>
          </a:stretch>
        </p:blipFill>
        <p:spPr>
          <a:xfrm>
            <a:off x="12611933" y="15654558"/>
            <a:ext cx="2153999" cy="3240242"/>
          </a:xfrm>
          <a:prstGeom prst="rect">
            <a:avLst/>
          </a:prstGeom>
        </p:spPr>
      </p:pic>
      <p:sp>
        <p:nvSpPr>
          <p:cNvPr id="106" name="Freeform 106"/>
          <p:cNvSpPr/>
          <p:nvPr/>
        </p:nvSpPr>
        <p:spPr>
          <a:xfrm>
            <a:off x="7574610" y="19529402"/>
            <a:ext cx="1665033" cy="745097"/>
          </a:xfrm>
          <a:custGeom>
            <a:avLst/>
            <a:gdLst/>
            <a:ahLst/>
            <a:cxnLst/>
            <a:rect l="l" t="t" r="r" b="b"/>
            <a:pathLst>
              <a:path w="1665033" h="745097">
                <a:moveTo>
                  <a:pt x="0" y="0"/>
                </a:moveTo>
                <a:lnTo>
                  <a:pt x="1665033" y="0"/>
                </a:lnTo>
                <a:lnTo>
                  <a:pt x="1665033" y="745097"/>
                </a:lnTo>
                <a:lnTo>
                  <a:pt x="0" y="745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8838" t="-194385" r="-66567" b="-5412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7" name="Group 41">
            <a:extLst>
              <a:ext uri="{FF2B5EF4-FFF2-40B4-BE49-F238E27FC236}">
                <a16:creationId xmlns:a16="http://schemas.microsoft.com/office/drawing/2014/main" id="{2718549C-6FB9-BAB3-60C9-BD1624D8D9C5}"/>
              </a:ext>
            </a:extLst>
          </p:cNvPr>
          <p:cNvGrpSpPr/>
          <p:nvPr/>
        </p:nvGrpSpPr>
        <p:grpSpPr>
          <a:xfrm>
            <a:off x="7649239" y="10113425"/>
            <a:ext cx="7264034" cy="4167717"/>
            <a:chOff x="0" y="0"/>
            <a:chExt cx="1301633" cy="598425"/>
          </a:xfrm>
        </p:grpSpPr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8043696F-29A7-90A0-22FC-76BBD58824EA}"/>
                </a:ext>
              </a:extLst>
            </p:cNvPr>
            <p:cNvSpPr/>
            <p:nvPr/>
          </p:nvSpPr>
          <p:spPr>
            <a:xfrm>
              <a:off x="0" y="0"/>
              <a:ext cx="1301633" cy="598425"/>
            </a:xfrm>
            <a:custGeom>
              <a:avLst/>
              <a:gdLst/>
              <a:ahLst/>
              <a:cxnLst/>
              <a:rect l="l" t="t" r="r" b="b"/>
              <a:pathLst>
                <a:path w="1301633" h="598425">
                  <a:moveTo>
                    <a:pt x="0" y="0"/>
                  </a:moveTo>
                  <a:lnTo>
                    <a:pt x="1301633" y="0"/>
                  </a:lnTo>
                  <a:lnTo>
                    <a:pt x="1301633" y="598425"/>
                  </a:lnTo>
                  <a:lnTo>
                    <a:pt x="0" y="598425"/>
                  </a:lnTo>
                  <a:close/>
                </a:path>
              </a:pathLst>
            </a:custGeom>
            <a:solidFill>
              <a:srgbClr val="D8520F"/>
            </a:solidFill>
            <a:ln w="19050" cap="sq">
              <a:solidFill>
                <a:srgbClr val="87D6F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TextBox 43">
              <a:extLst>
                <a:ext uri="{FF2B5EF4-FFF2-40B4-BE49-F238E27FC236}">
                  <a16:creationId xmlns:a16="http://schemas.microsoft.com/office/drawing/2014/main" id="{0A60159F-F527-5628-93B4-B1EDFA6F0CA5}"/>
                </a:ext>
              </a:extLst>
            </p:cNvPr>
            <p:cNvSpPr txBox="1"/>
            <p:nvPr/>
          </p:nvSpPr>
          <p:spPr>
            <a:xfrm>
              <a:off x="0" y="-47625"/>
              <a:ext cx="1301633" cy="646050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0" name="Freeform 47">
            <a:extLst>
              <a:ext uri="{FF2B5EF4-FFF2-40B4-BE49-F238E27FC236}">
                <a16:creationId xmlns:a16="http://schemas.microsoft.com/office/drawing/2014/main" id="{349CD905-A843-1E70-5A7B-C64AC2E26DEA}"/>
              </a:ext>
            </a:extLst>
          </p:cNvPr>
          <p:cNvSpPr/>
          <p:nvPr/>
        </p:nvSpPr>
        <p:spPr>
          <a:xfrm>
            <a:off x="12879958" y="10851295"/>
            <a:ext cx="1989879" cy="2659147"/>
          </a:xfrm>
          <a:custGeom>
            <a:avLst/>
            <a:gdLst/>
            <a:ahLst/>
            <a:cxnLst/>
            <a:rect l="l" t="t" r="r" b="b"/>
            <a:pathLst>
              <a:path w="2289436" h="2857330">
                <a:moveTo>
                  <a:pt x="0" y="0"/>
                </a:moveTo>
                <a:lnTo>
                  <a:pt x="2289435" y="0"/>
                </a:lnTo>
                <a:lnTo>
                  <a:pt x="2289435" y="2857330"/>
                </a:lnTo>
                <a:lnTo>
                  <a:pt x="0" y="28573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TextBox 96">
            <a:extLst>
              <a:ext uri="{FF2B5EF4-FFF2-40B4-BE49-F238E27FC236}">
                <a16:creationId xmlns:a16="http://schemas.microsoft.com/office/drawing/2014/main" id="{0E7BB21A-5426-9E3B-2006-0E3F5635445B}"/>
              </a:ext>
            </a:extLst>
          </p:cNvPr>
          <p:cNvSpPr txBox="1"/>
          <p:nvPr/>
        </p:nvSpPr>
        <p:spPr>
          <a:xfrm>
            <a:off x="7655015" y="10612632"/>
            <a:ext cx="5181507" cy="3215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listened to your feedback: continuity matters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Some of our patients with complex health needs will get a named care team - </a:t>
            </a:r>
            <a:r>
              <a:rPr lang="en-US" sz="19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These patients will be informed of their team </a:t>
            </a:r>
          </a:p>
          <a:p>
            <a:pPr marL="431799" lvl="1" indent="-215899">
              <a:lnSpc>
                <a:spcPts val="2799"/>
              </a:lnSpc>
              <a:buFont typeface="Arial"/>
              <a:buChar char="•"/>
            </a:pPr>
            <a:r>
              <a:rPr lang="en-GB" sz="1999" dirty="0">
                <a:solidFill>
                  <a:srgbClr val="FFFFFF"/>
                </a:solidFill>
                <a:latin typeface="DM Sans"/>
              </a:rPr>
              <a:t>Reviewing our appointments to ensure patients are seeing the right clinician at the right time</a:t>
            </a:r>
            <a:endParaRPr lang="en-US" sz="1999" dirty="0">
              <a:solidFill>
                <a:srgbClr val="FFFFFF"/>
              </a:solidFill>
              <a:latin typeface="DM Sans"/>
              <a:sym typeface="DM Sans"/>
            </a:endParaRPr>
          </a:p>
        </p:txBody>
      </p:sp>
      <p:sp>
        <p:nvSpPr>
          <p:cNvPr id="112" name="TextBox 103">
            <a:extLst>
              <a:ext uri="{FF2B5EF4-FFF2-40B4-BE49-F238E27FC236}">
                <a16:creationId xmlns:a16="http://schemas.microsoft.com/office/drawing/2014/main" id="{2F217C5F-CAC1-7A37-838B-A73F350C8A81}"/>
              </a:ext>
            </a:extLst>
          </p:cNvPr>
          <p:cNvSpPr txBox="1"/>
          <p:nvPr/>
        </p:nvSpPr>
        <p:spPr>
          <a:xfrm>
            <a:off x="7976490" y="9424333"/>
            <a:ext cx="6435770" cy="40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D8520F"/>
                </a:solidFill>
                <a:latin typeface="DM Sans Bold"/>
                <a:ea typeface="DM Sans Bold"/>
                <a:cs typeface="DM Sans Bold"/>
                <a:sym typeface="DM Sans Bold"/>
              </a:rPr>
              <a:t>Continuity of Care for Complex Needs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dcac99-a50c-4eca-b947-95dba8e25708" xsi:nil="true"/>
    <lcf76f155ced4ddcb4097134ff3c332f xmlns="c17fa67e-64f4-48cc-8883-4e18043f00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C1A71F5A41E429B7C600284D44534" ma:contentTypeVersion="15" ma:contentTypeDescription="Create a new document." ma:contentTypeScope="" ma:versionID="b5dc22dd597d9c32f185e8d6c8d8d8d0">
  <xsd:schema xmlns:xsd="http://www.w3.org/2001/XMLSchema" xmlns:xs="http://www.w3.org/2001/XMLSchema" xmlns:p="http://schemas.microsoft.com/office/2006/metadata/properties" xmlns:ns2="c17fa67e-64f4-48cc-8883-4e18043f00e4" xmlns:ns3="c8dcac99-a50c-4eca-b947-95dba8e25708" targetNamespace="http://schemas.microsoft.com/office/2006/metadata/properties" ma:root="true" ma:fieldsID="dc9358ec5c480fda4aca468aad345f75" ns2:_="" ns3:_="">
    <xsd:import namespace="c17fa67e-64f4-48cc-8883-4e18043f00e4"/>
    <xsd:import namespace="c8dcac99-a50c-4eca-b947-95dba8e257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a67e-64f4-48cc-8883-4e18043f0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605d733-7017-4f1a-b930-7fdc7e88c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cac99-a50c-4eca-b947-95dba8e2570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efd6a9-3600-4208-80a9-c1d2a031ab3b}" ma:internalName="TaxCatchAll" ma:showField="CatchAllData" ma:web="c8dcac99-a50c-4eca-b947-95dba8e25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B0A7F-4AAE-478D-9D7C-BEC70A12CFC4}">
  <ds:schemaRefs>
    <ds:schemaRef ds:uri="http://schemas.microsoft.com/office/2006/metadata/properties"/>
    <ds:schemaRef ds:uri="http://schemas.microsoft.com/office/infopath/2007/PartnerControls"/>
    <ds:schemaRef ds:uri="c8dcac99-a50c-4eca-b947-95dba8e25708"/>
    <ds:schemaRef ds:uri="c17fa67e-64f4-48cc-8883-4e18043f00e4"/>
  </ds:schemaRefs>
</ds:datastoreItem>
</file>

<file path=customXml/itemProps2.xml><?xml version="1.0" encoding="utf-8"?>
<ds:datastoreItem xmlns:ds="http://schemas.openxmlformats.org/officeDocument/2006/customXml" ds:itemID="{BEA9B588-8C06-4329-8953-D62ECB246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3D360-05EA-45D8-8F52-A49B5BCF3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fa67e-64f4-48cc-8883-4e18043f00e4"/>
    <ds:schemaRef ds:uri="c8dcac99-a50c-4eca-b947-95dba8e25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511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Heading Now 31-38 Bold</vt:lpstr>
      <vt:lpstr>Red Hat Display</vt:lpstr>
      <vt:lpstr>Calibri</vt:lpstr>
      <vt:lpstr>Arial</vt:lpstr>
      <vt:lpstr>DM Sans Bold</vt:lpstr>
      <vt:lpstr>Canva Sans Bold</vt:lpstr>
      <vt:lpstr>Oswald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Your Access to GP Services</dc:title>
  <dc:creator>Noreen.Groves</dc:creator>
  <cp:lastModifiedBy>Sasha Nelson</cp:lastModifiedBy>
  <cp:revision>12</cp:revision>
  <dcterms:created xsi:type="dcterms:W3CDTF">2006-08-16T00:00:00Z</dcterms:created>
  <dcterms:modified xsi:type="dcterms:W3CDTF">2025-07-16T16:13:15Z</dcterms:modified>
  <dc:identifier>DAGsMWeECFE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0x0101000FBC1A71F5A41E429B7C600284D44534</vt:lpwstr>
  </property>
</Properties>
</file>